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2399288" cy="43200638"/>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6">
          <p15:clr>
            <a:srgbClr val="A4A3A4"/>
          </p15:clr>
        </p15:guide>
        <p15:guide id="2" pos="102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2E29"/>
    <a:srgbClr val="CE0000"/>
    <a:srgbClr val="B202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p:scale>
          <a:sx n="70" d="100"/>
          <a:sy n="70" d="100"/>
        </p:scale>
        <p:origin x="144" y="144"/>
      </p:cViewPr>
      <p:guideLst>
        <p:guide orient="horz" pos="13606"/>
        <p:guide pos="102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1619640" y="1010880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16196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114782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7" name="PlaceHolder 4"/>
          <p:cNvSpPr>
            <a:spLocks noGrp="1"/>
          </p:cNvSpPr>
          <p:nvPr>
            <p:ph type="body"/>
          </p:nvPr>
        </p:nvSpPr>
        <p:spPr>
          <a:xfrm>
            <a:off x="21336840" y="1010880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8" name="PlaceHolder 5"/>
          <p:cNvSpPr>
            <a:spLocks noGrp="1"/>
          </p:cNvSpPr>
          <p:nvPr>
            <p:ph type="body"/>
          </p:nvPr>
        </p:nvSpPr>
        <p:spPr>
          <a:xfrm>
            <a:off x="213368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39" name="PlaceHolder 6"/>
          <p:cNvSpPr>
            <a:spLocks noGrp="1"/>
          </p:cNvSpPr>
          <p:nvPr>
            <p:ph type="body"/>
          </p:nvPr>
        </p:nvSpPr>
        <p:spPr>
          <a:xfrm>
            <a:off x="114782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40" name="PlaceHolder 7"/>
          <p:cNvSpPr>
            <a:spLocks noGrp="1"/>
          </p:cNvSpPr>
          <p:nvPr>
            <p:ph type="body"/>
          </p:nvPr>
        </p:nvSpPr>
        <p:spPr>
          <a:xfrm>
            <a:off x="1619640" y="23196240"/>
            <a:ext cx="938880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1619640" y="10108800"/>
            <a:ext cx="29158920" cy="2505600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1619640" y="10108800"/>
            <a:ext cx="2915892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430000" y="7070040"/>
            <a:ext cx="27538920" cy="69716520"/>
          </a:xfrm>
          <a:prstGeom prst="rect">
            <a:avLst/>
          </a:prstGeom>
        </p:spPr>
        <p:txBody>
          <a:bodyPr lIns="0" tIns="0" rIns="0" bIns="0" anchor="ctr"/>
          <a:lstStyle/>
          <a:p>
            <a:pPr algn="ctr"/>
            <a:endParaRPr lang="pt-B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161964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1656072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1619640" y="10108800"/>
            <a:ext cx="14229360" cy="2505600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16560720" y="2319624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430000" y="7070040"/>
            <a:ext cx="27538920" cy="15039720"/>
          </a:xfrm>
          <a:prstGeom prst="rect">
            <a:avLst/>
          </a:prstGeom>
        </p:spPr>
        <p:txBody>
          <a:bodyPr lIns="0" tIns="0" rIns="0" bIns="0" anchor="ctr"/>
          <a:lstStyle/>
          <a:p>
            <a:endParaRPr lang="pt-BR" sz="715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161964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16560720" y="10108800"/>
            <a:ext cx="1422936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1619640" y="23196240"/>
            <a:ext cx="29158920" cy="11951640"/>
          </a:xfrm>
          <a:prstGeom prst="rect">
            <a:avLst/>
          </a:prstGeom>
        </p:spPr>
        <p:txBody>
          <a:bodyPr lIns="0" tIns="0" rIns="0" bIns="0">
            <a:normAutofit/>
          </a:bodyPr>
          <a:lstStyle/>
          <a:p>
            <a:endParaRPr lang="pt-BR" sz="992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430000" y="7070040"/>
            <a:ext cx="27538920" cy="15039720"/>
          </a:xfrm>
          <a:prstGeom prst="rect">
            <a:avLst/>
          </a:prstGeom>
        </p:spPr>
        <p:txBody>
          <a:bodyPr anchor="b"/>
          <a:lstStyle/>
          <a:p>
            <a:pPr algn="ctr">
              <a:lnSpc>
                <a:spcPct val="100000"/>
              </a:lnSpc>
            </a:pPr>
            <a:r>
              <a:rPr lang="pt-BR" sz="21260" b="0" strike="noStrike" spc="-1">
                <a:solidFill>
                  <a:srgbClr val="000000"/>
                </a:solidFill>
                <a:uFill>
                  <a:solidFill>
                    <a:srgbClr val="FFFFFF"/>
                  </a:solidFill>
                </a:uFill>
                <a:latin typeface="Calibri Light"/>
              </a:rPr>
              <a:t>Clique para editar o título mestre</a:t>
            </a:r>
            <a:endParaRPr lang="pt-BR" sz="2126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2227320" y="40040640"/>
            <a:ext cx="7289640" cy="2299680"/>
          </a:xfrm>
          <a:prstGeom prst="rect">
            <a:avLst/>
          </a:prstGeom>
        </p:spPr>
        <p:txBody>
          <a:bodyPr anchor="ctr"/>
          <a:lstStyle/>
          <a:p>
            <a:pPr>
              <a:lnSpc>
                <a:spcPct val="100000"/>
              </a:lnSpc>
            </a:pPr>
            <a:fld id="{FADD7968-D648-4106-BDC9-3E8690D333E1}" type="datetime">
              <a:rPr lang="pt-BR" sz="4250" b="0" strike="noStrike" spc="-1">
                <a:solidFill>
                  <a:srgbClr val="8B8B8B"/>
                </a:solidFill>
                <a:uFill>
                  <a:solidFill>
                    <a:srgbClr val="FFFFFF"/>
                  </a:solidFill>
                </a:uFill>
                <a:latin typeface="Calibri"/>
              </a:rPr>
              <a:t>10/09/2019</a:t>
            </a:fld>
            <a:endParaRPr lang="pt-BR" sz="425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10732320" y="40040640"/>
            <a:ext cx="10934280" cy="2299680"/>
          </a:xfrm>
          <a:prstGeom prst="rect">
            <a:avLst/>
          </a:prstGeom>
        </p:spPr>
        <p:txBody>
          <a:bodyPr anchor="ctr"/>
          <a:lstStyle/>
          <a:p>
            <a:endParaRPr lang="pt-BR"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22881960" y="40040640"/>
            <a:ext cx="7289640" cy="2299680"/>
          </a:xfrm>
          <a:prstGeom prst="rect">
            <a:avLst/>
          </a:prstGeom>
        </p:spPr>
        <p:txBody>
          <a:bodyPr anchor="ctr"/>
          <a:lstStyle/>
          <a:p>
            <a:pPr algn="r">
              <a:lnSpc>
                <a:spcPct val="100000"/>
              </a:lnSpc>
            </a:pPr>
            <a:fld id="{1182A501-5B1A-4D3F-8CF0-124C9046FC93}" type="slidenum">
              <a:rPr lang="pt-BR" sz="4250" b="0" strike="noStrike" spc="-1">
                <a:solidFill>
                  <a:srgbClr val="8B8B8B"/>
                </a:solidFill>
                <a:uFill>
                  <a:solidFill>
                    <a:srgbClr val="FFFFFF"/>
                  </a:solidFill>
                </a:uFill>
                <a:latin typeface="Calibri"/>
              </a:rPr>
              <a:t>‹nº›</a:t>
            </a:fld>
            <a:endParaRPr lang="pt-BR" sz="425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1619640" y="10108800"/>
            <a:ext cx="29158920" cy="250560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pt-BR" sz="992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pt-BR" sz="709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pt-BR" sz="638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pt-BR" sz="638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pt-BR"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faperj">
            <a:extLst>
              <a:ext uri="{FF2B5EF4-FFF2-40B4-BE49-F238E27FC236}">
                <a16:creationId xmlns:a16="http://schemas.microsoft.com/office/drawing/2014/main" id="{649CB46D-33EC-F842-9B85-43FE69FE7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0395" y="40870609"/>
            <a:ext cx="57150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4964"/>
          <a:stretch/>
        </p:blipFill>
        <p:spPr>
          <a:xfrm>
            <a:off x="15473121" y="11304888"/>
            <a:ext cx="16902362" cy="17853941"/>
          </a:xfrm>
          <a:prstGeom prst="rect">
            <a:avLst/>
          </a:prstGeom>
        </p:spPr>
      </p:pic>
      <p:sp>
        <p:nvSpPr>
          <p:cNvPr id="42" name="CustomShape 2"/>
          <p:cNvSpPr/>
          <p:nvPr/>
        </p:nvSpPr>
        <p:spPr>
          <a:xfrm>
            <a:off x="0" y="5692005"/>
            <a:ext cx="32399288" cy="2396358"/>
          </a:xfrm>
          <a:prstGeom prst="rect">
            <a:avLst/>
          </a:prstGeom>
          <a:noFill/>
          <a:ln w="9360">
            <a:noFill/>
          </a:ln>
        </p:spPr>
        <p:style>
          <a:lnRef idx="0">
            <a:scrgbClr r="0" g="0" b="0"/>
          </a:lnRef>
          <a:fillRef idx="0">
            <a:scrgbClr r="0" g="0" b="0"/>
          </a:fillRef>
          <a:effectRef idx="0">
            <a:scrgbClr r="0" g="0" b="0"/>
          </a:effectRef>
          <a:fontRef idx="minor"/>
        </p:style>
        <p:txBody>
          <a:bodyPr lIns="94680" tIns="47160" rIns="94680" bIns="47160"/>
          <a:lstStyle/>
          <a:p>
            <a:pPr algn="ctr">
              <a:spcBef>
                <a:spcPts val="2999"/>
              </a:spcBef>
            </a:pPr>
            <a:r>
              <a:rPr lang="pt-BR" sz="10400" b="1" spc="-1" dirty="0">
                <a:solidFill>
                  <a:srgbClr val="000000"/>
                </a:solidFill>
                <a:uFill>
                  <a:solidFill>
                    <a:srgbClr val="FFFFFF"/>
                  </a:solidFill>
                </a:uFill>
                <a:latin typeface="Verdana"/>
                <a:ea typeface="Verdana"/>
              </a:rPr>
              <a:t>Ant mitophylogenomics using public data</a:t>
            </a:r>
            <a:endParaRPr lang="pt-BR" sz="10400" b="0" strike="noStrike" spc="-1" dirty="0">
              <a:solidFill>
                <a:srgbClr val="000000"/>
              </a:solidFill>
              <a:uFill>
                <a:solidFill>
                  <a:srgbClr val="FFFFFF"/>
                </a:solidFill>
              </a:uFill>
              <a:latin typeface="Arial"/>
            </a:endParaRPr>
          </a:p>
        </p:txBody>
      </p:sp>
      <p:sp>
        <p:nvSpPr>
          <p:cNvPr id="45" name="CustomShape 5"/>
          <p:cNvSpPr/>
          <p:nvPr/>
        </p:nvSpPr>
        <p:spPr>
          <a:xfrm>
            <a:off x="1276560" y="12633341"/>
            <a:ext cx="13986000" cy="8019491"/>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Mitochondrial genomes (mitogenomes) are widely used for phylogenetic studies. The mitogenome contains 37 genes, being 13 protein coding genes (PCGs), 22 tRNAs and 2 rRNAs. Animal mitogenomes can often be assembled using data from different sequencing strategies, such as WGS, RNA-Seq and Targeted Sequencing. Sequencing data can be freely obtained from the international public database Sequence Read Archive (SRA). Ants are good candidates for mitogenomic studies once they present sequencing data for various clades and only 35 complete mitogenomes described at the GenBank.</a:t>
            </a:r>
            <a:endParaRPr lang="pt-BR" sz="4000" b="0" strike="noStrike" spc="-1" dirty="0">
              <a:solidFill>
                <a:srgbClr val="000000"/>
              </a:solidFill>
              <a:uFill>
                <a:solidFill>
                  <a:srgbClr val="FFFFFF"/>
                </a:solidFill>
              </a:uFill>
              <a:latin typeface="Arial"/>
            </a:endParaRPr>
          </a:p>
        </p:txBody>
      </p:sp>
      <p:sp>
        <p:nvSpPr>
          <p:cNvPr id="46" name="CustomShape 6"/>
          <p:cNvSpPr/>
          <p:nvPr/>
        </p:nvSpPr>
        <p:spPr>
          <a:xfrm>
            <a:off x="1152000" y="22025397"/>
            <a:ext cx="14202000" cy="7254183"/>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We downloaded raw sequencing datasets for eight ant species from four genera without mitogenomic records in Genbank. The mitogenomes were assembled using the software NOVOPlasty2.7.2 and MITObim1.9, while automatic annotation was performed by MITOS Web Server. We constructed a preliminary Neighbor Joining tree with 1,000 bootstrap replicates on MEGA7 using the concatenated set of all 13 mitochondrial protein-coding genes (PCG’s) from our sequences plus every other ant mitogenome available from Genbank.</a:t>
            </a:r>
            <a:endParaRPr lang="pt-BR" sz="4000" b="0" strike="noStrike" spc="-1" dirty="0">
              <a:solidFill>
                <a:srgbClr val="000000"/>
              </a:solidFill>
              <a:uFill>
                <a:solidFill>
                  <a:srgbClr val="FFFFFF"/>
                </a:solidFill>
              </a:uFill>
              <a:latin typeface="Arial"/>
            </a:endParaRPr>
          </a:p>
        </p:txBody>
      </p:sp>
      <p:sp>
        <p:nvSpPr>
          <p:cNvPr id="48" name="CustomShape 8"/>
          <p:cNvSpPr/>
          <p:nvPr/>
        </p:nvSpPr>
        <p:spPr>
          <a:xfrm>
            <a:off x="16926840" y="33475193"/>
            <a:ext cx="14640840" cy="3678547"/>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r>
              <a:rPr lang="pt-BR" sz="4000" b="0" strike="noStrike" spc="-1" dirty="0">
                <a:solidFill>
                  <a:srgbClr val="000000"/>
                </a:solidFill>
                <a:uFill>
                  <a:solidFill>
                    <a:srgbClr val="FFFFFF"/>
                  </a:solidFill>
                </a:uFill>
                <a:latin typeface="Verdana"/>
                <a:ea typeface="Verdana"/>
              </a:rPr>
              <a:t>	In </a:t>
            </a:r>
            <a:r>
              <a:rPr lang="pt-BR" sz="4000" b="0" strike="noStrike" spc="-1" dirty="0" err="1">
                <a:solidFill>
                  <a:srgbClr val="000000"/>
                </a:solidFill>
                <a:uFill>
                  <a:solidFill>
                    <a:srgbClr val="FFFFFF"/>
                  </a:solidFill>
                </a:uFill>
                <a:latin typeface="Verdana"/>
                <a:ea typeface="Verdana"/>
              </a:rPr>
              <a:t>this</a:t>
            </a:r>
            <a:r>
              <a:rPr lang="pt-BR" sz="4000" b="0" strike="noStrike" spc="-1" dirty="0">
                <a:solidFill>
                  <a:srgbClr val="000000"/>
                </a:solidFill>
                <a:uFill>
                  <a:solidFill>
                    <a:srgbClr val="FFFFFF"/>
                  </a:solidFill>
                </a:uFill>
                <a:latin typeface="Verdana"/>
                <a:ea typeface="Verdana"/>
              </a:rPr>
              <a:t> </a:t>
            </a:r>
            <a:r>
              <a:rPr lang="pt-BR" sz="4000" b="0" strike="noStrike" spc="-1" dirty="0" err="1">
                <a:solidFill>
                  <a:srgbClr val="000000"/>
                </a:solidFill>
                <a:uFill>
                  <a:solidFill>
                    <a:srgbClr val="FFFFFF"/>
                  </a:solidFill>
                </a:uFill>
                <a:latin typeface="Verdana"/>
                <a:ea typeface="Verdana"/>
              </a:rPr>
              <a:t>study</a:t>
            </a:r>
            <a:r>
              <a:rPr lang="pt-BR" sz="4000" b="0" strike="noStrike" spc="-1" dirty="0">
                <a:solidFill>
                  <a:srgbClr val="000000"/>
                </a:solidFill>
                <a:uFill>
                  <a:solidFill>
                    <a:srgbClr val="FFFFFF"/>
                  </a:solidFill>
                </a:uFill>
                <a:latin typeface="Verdana"/>
                <a:ea typeface="Verdana"/>
              </a:rPr>
              <a:t>, we have </a:t>
            </a:r>
            <a:r>
              <a:rPr lang="pt-BR" sz="4000" b="0" strike="noStrike" spc="-1" dirty="0" err="1">
                <a:solidFill>
                  <a:srgbClr val="000000"/>
                </a:solidFill>
                <a:uFill>
                  <a:solidFill>
                    <a:srgbClr val="FFFFFF"/>
                  </a:solidFill>
                </a:uFill>
                <a:latin typeface="Verdana"/>
                <a:ea typeface="Verdana"/>
              </a:rPr>
              <a:t>assembled</a:t>
            </a:r>
            <a:r>
              <a:rPr lang="pt-BR" sz="4000" b="0" strike="noStrike" spc="-1" dirty="0">
                <a:solidFill>
                  <a:srgbClr val="000000"/>
                </a:solidFill>
                <a:uFill>
                  <a:solidFill>
                    <a:srgbClr val="FFFFFF"/>
                  </a:solidFill>
                </a:uFill>
                <a:latin typeface="Verdana"/>
                <a:ea typeface="Verdana"/>
              </a:rPr>
              <a:t> 8 </a:t>
            </a:r>
            <a:r>
              <a:rPr lang="pt-BR" sz="4000" b="0" strike="noStrike" spc="-1" dirty="0" err="1">
                <a:solidFill>
                  <a:srgbClr val="000000"/>
                </a:solidFill>
                <a:uFill>
                  <a:solidFill>
                    <a:srgbClr val="FFFFFF"/>
                  </a:solidFill>
                </a:uFill>
                <a:latin typeface="Verdana"/>
                <a:ea typeface="Verdana"/>
              </a:rPr>
              <a:t>mitogenomes</a:t>
            </a:r>
            <a:r>
              <a:rPr lang="pt-BR" sz="4000" b="0" strike="noStrike" spc="-1" dirty="0">
                <a:solidFill>
                  <a:srgbClr val="000000"/>
                </a:solidFill>
                <a:uFill>
                  <a:solidFill>
                    <a:srgbClr val="FFFFFF"/>
                  </a:solidFill>
                </a:uFill>
                <a:latin typeface="Verdana"/>
                <a:ea typeface="Verdana"/>
              </a:rPr>
              <a:t> from public data and used them to </a:t>
            </a:r>
            <a:r>
              <a:rPr lang="pt-BR" sz="4000" spc="-1" dirty="0">
                <a:solidFill>
                  <a:srgbClr val="000000"/>
                </a:solidFill>
                <a:uFill>
                  <a:solidFill>
                    <a:srgbClr val="FFFFFF"/>
                  </a:solidFill>
                </a:uFill>
                <a:latin typeface="Verdana"/>
                <a:ea typeface="Verdana"/>
              </a:rPr>
              <a:t>generate robust phyologenies. This demonstrates that advances on molecular evolutionary studies can be achieved without the need to spend increasingly precious resources on sequencing.</a:t>
            </a:r>
          </a:p>
        </p:txBody>
      </p:sp>
      <p:sp>
        <p:nvSpPr>
          <p:cNvPr id="51" name="CustomShape 11"/>
          <p:cNvSpPr/>
          <p:nvPr/>
        </p:nvSpPr>
        <p:spPr>
          <a:xfrm>
            <a:off x="16974360" y="29622119"/>
            <a:ext cx="14642640" cy="1765091"/>
          </a:xfrm>
          <a:prstGeom prst="rect">
            <a:avLst/>
          </a:prstGeom>
          <a:noFill/>
          <a:ln w="9360">
            <a:noFill/>
          </a:ln>
        </p:spPr>
        <p:style>
          <a:lnRef idx="0">
            <a:scrgbClr r="0" g="0" b="0"/>
          </a:lnRef>
          <a:fillRef idx="0">
            <a:scrgbClr r="0" g="0" b="0"/>
          </a:fillRef>
          <a:effectRef idx="0">
            <a:scrgbClr r="0" g="0" b="0"/>
          </a:effectRef>
          <a:fontRef idx="minor"/>
        </p:style>
        <p:txBody>
          <a:bodyPr lIns="78120" tIns="39240" rIns="78120" bIns="39240"/>
          <a:lstStyle/>
          <a:p>
            <a:pPr algn="just">
              <a:lnSpc>
                <a:spcPct val="100000"/>
              </a:lnSpc>
            </a:pPr>
            <a:r>
              <a:rPr lang="pt-BR" sz="3600" b="1" strike="noStrike" spc="-1" dirty="0">
                <a:solidFill>
                  <a:srgbClr val="000000"/>
                </a:solidFill>
                <a:uFill>
                  <a:solidFill>
                    <a:srgbClr val="FFFFFF"/>
                  </a:solidFill>
                </a:uFill>
                <a:latin typeface="Verdana"/>
                <a:ea typeface="Verdana"/>
              </a:rPr>
              <a:t>Figure 1.</a:t>
            </a:r>
            <a:r>
              <a:rPr lang="pt-BR" sz="3600" b="0" strike="noStrike" spc="-1" dirty="0">
                <a:solidFill>
                  <a:srgbClr val="000000"/>
                </a:solidFill>
                <a:uFill>
                  <a:solidFill>
                    <a:srgbClr val="FFFFFF"/>
                  </a:solidFill>
                </a:uFill>
                <a:latin typeface="Verdana"/>
                <a:ea typeface="Verdana"/>
              </a:rPr>
              <a:t> Ant phylogeny infered from concatenated mitochondrial PCG’s. The mitogenomes generated by this work are highlighted by circles.</a:t>
            </a:r>
            <a:endParaRPr lang="pt-BR" sz="3600" b="0" strike="noStrike" spc="-1" dirty="0">
              <a:solidFill>
                <a:srgbClr val="000000"/>
              </a:solidFill>
              <a:uFill>
                <a:solidFill>
                  <a:srgbClr val="FFFFFF"/>
                </a:solidFill>
              </a:uFill>
              <a:latin typeface="Arial"/>
            </a:endParaRPr>
          </a:p>
        </p:txBody>
      </p:sp>
      <p:sp>
        <p:nvSpPr>
          <p:cNvPr id="54" name="CustomShape 14"/>
          <p:cNvSpPr/>
          <p:nvPr/>
        </p:nvSpPr>
        <p:spPr>
          <a:xfrm>
            <a:off x="21417840" y="1241640"/>
            <a:ext cx="8281440" cy="272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pt-BR" sz="4800" b="0" strike="noStrike" spc="-1">
                <a:solidFill>
                  <a:srgbClr val="000000"/>
                </a:solidFill>
                <a:uFill>
                  <a:solidFill>
                    <a:srgbClr val="FFFFFF"/>
                  </a:solidFill>
                </a:uFill>
                <a:latin typeface="Calibri Light"/>
              </a:rPr>
              <a:t> </a:t>
            </a:r>
            <a:endParaRPr lang="pt-BR" sz="4800" b="0" strike="noStrike" spc="-1">
              <a:solidFill>
                <a:srgbClr val="000000"/>
              </a:solidFill>
              <a:uFill>
                <a:solidFill>
                  <a:srgbClr val="FFFFFF"/>
                </a:solidFill>
              </a:uFill>
              <a:latin typeface="Arial"/>
            </a:endParaRPr>
          </a:p>
        </p:txBody>
      </p:sp>
      <p:sp>
        <p:nvSpPr>
          <p:cNvPr id="56" name="TextShape 15"/>
          <p:cNvSpPr txBox="1"/>
          <p:nvPr/>
        </p:nvSpPr>
        <p:spPr>
          <a:xfrm>
            <a:off x="844561" y="11381416"/>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Introduction</a:t>
            </a:r>
            <a:endParaRPr lang="pt-BR" sz="5400" b="0" strike="noStrike" spc="-1" dirty="0">
              <a:solidFill>
                <a:schemeClr val="bg1"/>
              </a:solidFill>
              <a:uFill>
                <a:solidFill>
                  <a:srgbClr val="FFFFFF"/>
                </a:solidFill>
              </a:uFill>
              <a:latin typeface="Arial"/>
            </a:endParaRPr>
          </a:p>
        </p:txBody>
      </p:sp>
      <p:sp>
        <p:nvSpPr>
          <p:cNvPr id="27" name="CustomShape 3"/>
          <p:cNvSpPr/>
          <p:nvPr/>
        </p:nvSpPr>
        <p:spPr>
          <a:xfrm>
            <a:off x="2807640" y="7978865"/>
            <a:ext cx="26784000" cy="145260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lnSpc>
                <a:spcPct val="100000"/>
              </a:lnSpc>
            </a:pPr>
            <a:r>
              <a:rPr lang="pt-BR" sz="6000" b="0" u="sng" strike="noStrike" spc="-1" dirty="0">
                <a:solidFill>
                  <a:srgbClr val="000000"/>
                </a:solidFill>
                <a:latin typeface="Verdana"/>
                <a:ea typeface="Verdana"/>
              </a:rPr>
              <a:t>Gabriel A. Vieira</a:t>
            </a:r>
            <a:r>
              <a:rPr lang="pt-BR" sz="6000" b="0" strike="noStrike" spc="-1" baseline="30000" dirty="0">
                <a:solidFill>
                  <a:srgbClr val="000000"/>
                </a:solidFill>
                <a:latin typeface="Verdana"/>
                <a:ea typeface="Verdana"/>
              </a:rPr>
              <a:t>1</a:t>
            </a:r>
            <a:r>
              <a:rPr lang="pt-BR" sz="6000" b="0" strike="noStrike" spc="-1" dirty="0">
                <a:solidFill>
                  <a:srgbClr val="000000"/>
                </a:solidFill>
                <a:uFill>
                  <a:solidFill>
                    <a:srgbClr val="FFFFFF"/>
                  </a:solidFill>
                </a:uFill>
                <a:latin typeface="Verdana"/>
                <a:ea typeface="Verdana"/>
              </a:rPr>
              <a:t>; Francisco Prosdocimi</a:t>
            </a:r>
            <a:r>
              <a:rPr lang="pt-BR" sz="6000" b="0" strike="noStrike" spc="-1" baseline="30000" dirty="0">
                <a:solidFill>
                  <a:srgbClr val="000000"/>
                </a:solidFill>
                <a:uFill>
                  <a:solidFill>
                    <a:srgbClr val="FFFFFF"/>
                  </a:solidFill>
                </a:uFill>
                <a:latin typeface="Verdana"/>
                <a:ea typeface="Verdana"/>
              </a:rPr>
              <a:t>1</a:t>
            </a:r>
            <a:endParaRPr lang="pt-BR" sz="4400" b="0" strike="noStrike" spc="-1" dirty="0">
              <a:solidFill>
                <a:srgbClr val="000000"/>
              </a:solidFill>
              <a:uFill>
                <a:solidFill>
                  <a:srgbClr val="FFFFFF"/>
                </a:solidFill>
              </a:uFill>
              <a:latin typeface="Arial"/>
            </a:endParaRPr>
          </a:p>
        </p:txBody>
      </p:sp>
      <p:sp>
        <p:nvSpPr>
          <p:cNvPr id="28" name="CustomShape 4"/>
          <p:cNvSpPr/>
          <p:nvPr/>
        </p:nvSpPr>
        <p:spPr>
          <a:xfrm>
            <a:off x="331403" y="9072141"/>
            <a:ext cx="31626000" cy="1543320"/>
          </a:xfrm>
          <a:prstGeom prst="rect">
            <a:avLst/>
          </a:prstGeom>
          <a:noFill/>
          <a:ln>
            <a:noFill/>
          </a:ln>
        </p:spPr>
        <p:style>
          <a:lnRef idx="0">
            <a:scrgbClr r="0" g="0" b="0"/>
          </a:lnRef>
          <a:fillRef idx="0">
            <a:scrgbClr r="0" g="0" b="0"/>
          </a:fillRef>
          <a:effectRef idx="0">
            <a:scrgbClr r="0" g="0" b="0"/>
          </a:effectRef>
          <a:fontRef idx="minor"/>
        </p:style>
        <p:txBody>
          <a:bodyPr lIns="81000" tIns="40320" rIns="81000" bIns="40320"/>
          <a:lstStyle/>
          <a:p>
            <a:pPr algn="ctr"/>
            <a:r>
              <a:rPr lang="pt-BR" sz="4000" b="0" strike="noStrike" spc="-1" baseline="30000" dirty="0">
                <a:solidFill>
                  <a:srgbClr val="000000"/>
                </a:solidFill>
                <a:uFill>
                  <a:solidFill>
                    <a:srgbClr val="FFFFFF"/>
                  </a:solidFill>
                </a:uFill>
                <a:latin typeface="Verdana"/>
                <a:ea typeface="Verdana"/>
              </a:rPr>
              <a:t>1</a:t>
            </a:r>
            <a:r>
              <a:rPr lang="pt-BR" sz="4000" b="0" i="1" strike="noStrike" spc="-1" baseline="30000" dirty="0">
                <a:solidFill>
                  <a:srgbClr val="000000"/>
                </a:solidFill>
                <a:uFill>
                  <a:solidFill>
                    <a:srgbClr val="FFFFFF"/>
                  </a:solidFill>
                </a:uFill>
                <a:latin typeface="Verdana" panose="020B0604030504040204" pitchFamily="34" charset="0"/>
                <a:ea typeface="Verdana" panose="020B0604030504040204" pitchFamily="34" charset="0"/>
              </a:rPr>
              <a:t> </a:t>
            </a:r>
            <a:r>
              <a:rPr lang="pt-BR" sz="4000" i="1" dirty="0">
                <a:latin typeface="Verdana" panose="020B0604030504040204" pitchFamily="34" charset="0"/>
                <a:ea typeface="Verdana" panose="020B0604030504040204" pitchFamily="34" charset="0"/>
              </a:rPr>
              <a:t>Laboratório de Genômica e Biodiversidade. Instituto </a:t>
            </a:r>
            <a:r>
              <a:rPr lang="pt-BR" sz="4000" i="1" spc="-1" dirty="0">
                <a:solidFill>
                  <a:srgbClr val="000000"/>
                </a:solidFill>
                <a:uFill>
                  <a:solidFill>
                    <a:srgbClr val="FFFFFF"/>
                  </a:solidFill>
                </a:uFill>
                <a:latin typeface="Verdana"/>
                <a:ea typeface="Verdana"/>
              </a:rPr>
              <a:t>de Bioquímica Médica Leopoldo de Meis, </a:t>
            </a:r>
            <a:br>
              <a:rPr lang="pt-BR" sz="4000" i="1" spc="-1" dirty="0">
                <a:solidFill>
                  <a:srgbClr val="000000"/>
                </a:solidFill>
                <a:uFill>
                  <a:solidFill>
                    <a:srgbClr val="FFFFFF"/>
                  </a:solidFill>
                </a:uFill>
                <a:latin typeface="Verdana"/>
                <a:ea typeface="Verdana"/>
              </a:rPr>
            </a:br>
            <a:r>
              <a:rPr lang="pt-BR" sz="4000" i="1" spc="-1" dirty="0">
                <a:solidFill>
                  <a:srgbClr val="000000"/>
                </a:solidFill>
                <a:uFill>
                  <a:solidFill>
                    <a:srgbClr val="FFFFFF"/>
                  </a:solidFill>
                </a:uFill>
                <a:latin typeface="Verdana"/>
                <a:ea typeface="Verdana"/>
              </a:rPr>
              <a:t>Universidade Federal do Rio de Janeiro, 21941-902, Rio de Janeiro-RJ, Brasil.</a:t>
            </a:r>
          </a:p>
          <a:p>
            <a:pPr algn="ctr"/>
            <a:r>
              <a:rPr lang="pt-BR" sz="4000" i="1" spc="-1" dirty="0">
                <a:solidFill>
                  <a:srgbClr val="000000"/>
                </a:solidFill>
                <a:uFill>
                  <a:solidFill>
                    <a:srgbClr val="FFFFFF"/>
                  </a:solidFill>
                </a:uFill>
                <a:latin typeface="Verdana"/>
                <a:ea typeface="Verdana"/>
              </a:rPr>
              <a:t>E-mail: </a:t>
            </a:r>
            <a:r>
              <a:rPr lang="pt-BR" sz="4000" i="1" spc="-1" dirty="0">
                <a:solidFill>
                  <a:srgbClr val="0563C1"/>
                </a:solidFill>
                <a:uFill>
                  <a:solidFill>
                    <a:srgbClr val="FFFFFF"/>
                  </a:solidFill>
                </a:uFill>
                <a:latin typeface="Verdana"/>
                <a:ea typeface="Verdana"/>
              </a:rPr>
              <a:t>gabriel.vieira@bioqmed.ufrj.br</a:t>
            </a:r>
          </a:p>
        </p:txBody>
      </p:sp>
      <p:sp>
        <p:nvSpPr>
          <p:cNvPr id="29" name="CustomShape 9"/>
          <p:cNvSpPr/>
          <p:nvPr/>
        </p:nvSpPr>
        <p:spPr>
          <a:xfrm>
            <a:off x="16974360" y="39131800"/>
            <a:ext cx="14640840" cy="819407"/>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r>
              <a:rPr lang="pt-BR" sz="4000" b="0" strike="noStrike" spc="-1" dirty="0">
                <a:solidFill>
                  <a:srgbClr val="000000"/>
                </a:solidFill>
                <a:uFill>
                  <a:solidFill>
                    <a:srgbClr val="FFFFFF"/>
                  </a:solidFill>
                </a:uFill>
                <a:latin typeface="Verdana"/>
                <a:ea typeface="Verdana"/>
              </a:rPr>
              <a:t>	 </a:t>
            </a:r>
            <a:r>
              <a:rPr lang="pt-BR" sz="4000" spc="-1" dirty="0">
                <a:solidFill>
                  <a:srgbClr val="000000"/>
                </a:solidFill>
                <a:uFill>
                  <a:solidFill>
                    <a:srgbClr val="FFFFFF"/>
                  </a:solidFill>
                </a:uFill>
                <a:latin typeface="Verdana"/>
                <a:ea typeface="Verdana"/>
              </a:rPr>
              <a:t>We thank </a:t>
            </a:r>
            <a:r>
              <a:rPr lang="pt-BR" sz="4000" b="0" strike="noStrike" spc="-1" dirty="0">
                <a:solidFill>
                  <a:srgbClr val="000000"/>
                </a:solidFill>
                <a:uFill>
                  <a:solidFill>
                    <a:srgbClr val="FFFFFF"/>
                  </a:solidFill>
                </a:uFill>
                <a:latin typeface="Verdana"/>
                <a:ea typeface="Verdana"/>
              </a:rPr>
              <a:t>CNPq </a:t>
            </a:r>
            <a:r>
              <a:rPr lang="pt-BR" sz="4000" b="0" strike="noStrike" spc="-1" dirty="0" err="1">
                <a:solidFill>
                  <a:srgbClr val="000000"/>
                </a:solidFill>
                <a:uFill>
                  <a:solidFill>
                    <a:srgbClr val="FFFFFF"/>
                  </a:solidFill>
                </a:uFill>
                <a:latin typeface="Verdana"/>
                <a:ea typeface="Verdana"/>
              </a:rPr>
              <a:t>and</a:t>
            </a:r>
            <a:r>
              <a:rPr lang="pt-BR" sz="4000" b="0" strike="noStrike" spc="-1" dirty="0">
                <a:solidFill>
                  <a:srgbClr val="000000"/>
                </a:solidFill>
                <a:uFill>
                  <a:solidFill>
                    <a:srgbClr val="FFFFFF"/>
                  </a:solidFill>
                </a:uFill>
                <a:latin typeface="Verdana"/>
                <a:ea typeface="Verdana"/>
              </a:rPr>
              <a:t> FAPERJ </a:t>
            </a:r>
            <a:r>
              <a:rPr lang="pt-BR" sz="4000" spc="-1" dirty="0">
                <a:solidFill>
                  <a:srgbClr val="000000"/>
                </a:solidFill>
                <a:uFill>
                  <a:solidFill>
                    <a:srgbClr val="FFFFFF"/>
                  </a:solidFill>
                </a:uFill>
                <a:latin typeface="Verdana"/>
                <a:ea typeface="Verdana"/>
              </a:rPr>
              <a:t>for </a:t>
            </a:r>
            <a:r>
              <a:rPr lang="pt-BR" sz="4000" spc="-1" dirty="0" err="1">
                <a:solidFill>
                  <a:srgbClr val="000000"/>
                </a:solidFill>
                <a:uFill>
                  <a:solidFill>
                    <a:srgbClr val="FFFFFF"/>
                  </a:solidFill>
                </a:uFill>
                <a:latin typeface="Verdana"/>
                <a:ea typeface="Verdana"/>
              </a:rPr>
              <a:t>funding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our</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work</a:t>
            </a:r>
            <a:r>
              <a:rPr lang="pt-BR" sz="4000" spc="-1" dirty="0">
                <a:solidFill>
                  <a:srgbClr val="000000"/>
                </a:solidFill>
                <a:uFill>
                  <a:solidFill>
                    <a:srgbClr val="FFFFFF"/>
                  </a:solidFill>
                </a:uFill>
                <a:latin typeface="Verdana"/>
                <a:ea typeface="Verdana"/>
              </a:rPr>
              <a:t>.</a:t>
            </a:r>
            <a:endParaRPr lang="pt-BR" sz="4000" b="0" strike="noStrike" spc="-1" dirty="0">
              <a:solidFill>
                <a:srgbClr val="000000"/>
              </a:solidFill>
              <a:uFill>
                <a:solidFill>
                  <a:srgbClr val="FFFFFF"/>
                </a:solidFill>
              </a:uFill>
              <a:latin typeface="Arial"/>
            </a:endParaRPr>
          </a:p>
        </p:txBody>
      </p:sp>
      <p:pic>
        <p:nvPicPr>
          <p:cNvPr id="30" name="Picture 29"/>
          <p:cNvPicPr>
            <a:picLocks noChangeAspect="1"/>
          </p:cNvPicPr>
          <p:nvPr/>
        </p:nvPicPr>
        <p:blipFill>
          <a:blip r:embed="rId4"/>
          <a:srcRect l="10823" r="11702"/>
          <a:stretch>
            <a:fillRect/>
          </a:stretch>
        </p:blipFill>
        <p:spPr>
          <a:xfrm>
            <a:off x="1324184" y="40948302"/>
            <a:ext cx="4520025" cy="2237467"/>
          </a:xfrm>
          <a:prstGeom prst="rect">
            <a:avLst/>
          </a:prstGeom>
        </p:spPr>
      </p:pic>
      <p:pic>
        <p:nvPicPr>
          <p:cNvPr id="31" name="Picture 4" descr="https://icibqm.files.wordpress.com/2015/05/cropped-logo-ibqm-transparent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414613" y="41088848"/>
            <a:ext cx="5382500" cy="19197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s://ufrj.br/sites/default/files/img-noticia/2016/09/marca_100_portal.png"/>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4492" b="10730"/>
          <a:stretch/>
        </p:blipFill>
        <p:spPr bwMode="auto">
          <a:xfrm>
            <a:off x="14279260" y="41007599"/>
            <a:ext cx="3821727" cy="216219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Image result for cnpq lattes"/>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t="11042" b="18909"/>
          <a:stretch/>
        </p:blipFill>
        <p:spPr bwMode="auto">
          <a:xfrm>
            <a:off x="26343114" y="41018278"/>
            <a:ext cx="5152930" cy="2123632"/>
          </a:xfrm>
          <a:prstGeom prst="rect">
            <a:avLst/>
          </a:prstGeom>
          <a:noFill/>
          <a:extLst>
            <a:ext uri="{909E8E84-426E-40DD-AFC4-6F175D3DCCD1}">
              <a14:hiddenFill xmlns:a14="http://schemas.microsoft.com/office/drawing/2010/main">
                <a:solidFill>
                  <a:srgbClr val="FFFFFF"/>
                </a:solidFill>
              </a14:hiddenFill>
            </a:ext>
          </a:extLst>
        </p:spPr>
      </p:pic>
      <p:sp>
        <p:nvSpPr>
          <p:cNvPr id="37" name="CustomShape 7"/>
          <p:cNvSpPr/>
          <p:nvPr/>
        </p:nvSpPr>
        <p:spPr>
          <a:xfrm>
            <a:off x="1250772" y="30652626"/>
            <a:ext cx="14419440" cy="9558110"/>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r>
              <a:rPr lang="pt-BR" sz="4000" b="0" strike="noStrike"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We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produced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eight</a:t>
            </a:r>
            <a:r>
              <a:rPr lang="pt-BR" sz="4000" spc="-1" dirty="0">
                <a:solidFill>
                  <a:srgbClr val="000000"/>
                </a:solidFill>
                <a:uFill>
                  <a:solidFill>
                    <a:srgbClr val="FFFFFF"/>
                  </a:solidFill>
                </a:uFill>
                <a:latin typeface="Verdana"/>
                <a:ea typeface="Verdana"/>
              </a:rPr>
              <a:t> new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(6 complete and 2 partial) from public data corresponding to 6 genera for which there were no mitogenome records prior to this work. The partial sequences contain all 37 genes and thus were used for phylogenetic inference. The resulting phylogenomic tree (Figure 1) contained 43 ant species and largely confirmed previous studies, reassuring the monophyletic status of most ant subfamilies </a:t>
            </a:r>
            <a:r>
              <a:rPr lang="pt-BR" sz="4000" spc="-1" dirty="0" err="1">
                <a:solidFill>
                  <a:srgbClr val="000000"/>
                </a:solidFill>
                <a:uFill>
                  <a:solidFill>
                    <a:srgbClr val="FFFFFF"/>
                  </a:solidFill>
                </a:uFill>
                <a:latin typeface="Verdana"/>
                <a:ea typeface="Verdana"/>
              </a:rPr>
              <a:t>and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genera</a:t>
            </a:r>
            <a:r>
              <a:rPr lang="pt-BR" sz="4000" spc="-1" dirty="0">
                <a:solidFill>
                  <a:srgbClr val="000000"/>
                </a:solidFill>
                <a:uFill>
                  <a:solidFill>
                    <a:srgbClr val="FFFFFF"/>
                  </a:solidFill>
                </a:uFill>
                <a:latin typeface="Verdana"/>
                <a:ea typeface="Verdana"/>
              </a:rPr>
              <a:t>. However, the </a:t>
            </a:r>
            <a:r>
              <a:rPr lang="pt-BR" sz="4000" spc="-1" dirty="0" err="1">
                <a:solidFill>
                  <a:srgbClr val="000000"/>
                </a:solidFill>
                <a:uFill>
                  <a:solidFill>
                    <a:srgbClr val="FFFFFF"/>
                  </a:solidFill>
                </a:uFill>
                <a:latin typeface="Verdana"/>
                <a:ea typeface="Verdana"/>
              </a:rPr>
              <a:t>tree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presents</a:t>
            </a:r>
            <a:r>
              <a:rPr lang="pt-BR" sz="4000" spc="-1" dirty="0">
                <a:solidFill>
                  <a:srgbClr val="000000"/>
                </a:solidFill>
                <a:uFill>
                  <a:solidFill>
                    <a:srgbClr val="FFFFFF"/>
                  </a:solidFill>
                </a:uFill>
                <a:latin typeface="Verdana"/>
                <a:ea typeface="Verdana"/>
              </a:rPr>
              <a:t> low </a:t>
            </a:r>
            <a:r>
              <a:rPr lang="pt-BR" sz="4000" spc="-1" dirty="0" err="1">
                <a:solidFill>
                  <a:srgbClr val="000000"/>
                </a:solidFill>
                <a:uFill>
                  <a:solidFill>
                    <a:srgbClr val="FFFFFF"/>
                  </a:solidFill>
                </a:uFill>
                <a:latin typeface="Verdana"/>
                <a:ea typeface="Verdana"/>
              </a:rPr>
              <a:t>bootstrap</a:t>
            </a:r>
            <a:r>
              <a:rPr lang="pt-BR" sz="4000" spc="-1" dirty="0">
                <a:solidFill>
                  <a:srgbClr val="000000"/>
                </a:solidFill>
                <a:uFill>
                  <a:solidFill>
                    <a:srgbClr val="FFFFFF"/>
                  </a:solidFill>
                </a:uFill>
                <a:latin typeface="Verdana"/>
                <a:ea typeface="Verdana"/>
              </a:rPr>
              <a:t> for some Myrmicinae nodes, as well as paraphyletic groups (</a:t>
            </a:r>
            <a:r>
              <a:rPr lang="pt-BR" sz="4000" i="1" spc="-1" dirty="0">
                <a:solidFill>
                  <a:srgbClr val="000000"/>
                </a:solidFill>
                <a:uFill>
                  <a:solidFill>
                    <a:srgbClr val="FFFFFF"/>
                  </a:solidFill>
                </a:uFill>
                <a:latin typeface="Verdana"/>
                <a:ea typeface="Verdana"/>
              </a:rPr>
              <a:t>Acromyrmex</a:t>
            </a:r>
            <a:r>
              <a:rPr lang="pt-BR" sz="4000" spc="-1" dirty="0">
                <a:solidFill>
                  <a:srgbClr val="000000"/>
                </a:solidFill>
                <a:uFill>
                  <a:solidFill>
                    <a:srgbClr val="FFFFFF"/>
                  </a:solidFill>
                </a:uFill>
                <a:latin typeface="Verdana"/>
                <a:ea typeface="Verdana"/>
              </a:rPr>
              <a:t> and </a:t>
            </a:r>
            <a:r>
              <a:rPr lang="pt-BR" sz="4000" spc="-1" dirty="0" err="1">
                <a:solidFill>
                  <a:srgbClr val="000000"/>
                </a:solidFill>
                <a:uFill>
                  <a:solidFill>
                    <a:srgbClr val="FFFFFF"/>
                  </a:solidFill>
                </a:uFill>
                <a:latin typeface="Verdana"/>
                <a:ea typeface="Verdana"/>
              </a:rPr>
              <a:t>Dolichoderinae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These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aspects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can</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be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enhanced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by</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i</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adding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more </a:t>
            </a:r>
            <a:r>
              <a:rPr lang="pt-BR" sz="4000" spc="-1" dirty="0" err="1">
                <a:solidFill>
                  <a:srgbClr val="000000"/>
                </a:solidFill>
                <a:uFill>
                  <a:solidFill>
                    <a:srgbClr val="FFFFFF"/>
                  </a:solidFill>
                </a:uFill>
                <a:latin typeface="Verdana"/>
                <a:ea typeface="Verdana"/>
              </a:rPr>
              <a:t>mitogenomes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and</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ii</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using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other</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methodologies</a:t>
            </a:r>
            <a:r>
              <a:rPr lang="pt-BR" sz="4000" spc="-1" dirty="0">
                <a:solidFill>
                  <a:srgbClr val="000000"/>
                </a:solidFill>
                <a:uFill>
                  <a:solidFill>
                    <a:srgbClr val="FFFFFF"/>
                  </a:solidFill>
                </a:uFill>
                <a:latin typeface="Verdana"/>
                <a:ea typeface="Verdana"/>
              </a:rPr>
              <a:t> (</a:t>
            </a:r>
            <a:r>
              <a:rPr lang="pt-BR" sz="4000" i="1" spc="-1" dirty="0">
                <a:solidFill>
                  <a:srgbClr val="000000"/>
                </a:solidFill>
                <a:uFill>
                  <a:solidFill>
                    <a:srgbClr val="FFFFFF"/>
                  </a:solidFill>
                </a:uFill>
                <a:latin typeface="Verdana"/>
                <a:ea typeface="Verdana"/>
              </a:rPr>
              <a:t>e.g.</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Maximum</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Likelihood</a:t>
            </a:r>
            <a:r>
              <a:rPr lang="pt-BR" sz="4000" spc="-1" dirty="0">
                <a:solidFill>
                  <a:srgbClr val="000000"/>
                </a:solidFill>
                <a:uFill>
                  <a:solidFill>
                    <a:srgbClr val="FFFFFF"/>
                  </a:solidFill>
                </a:uFill>
                <a:latin typeface="Verdana"/>
                <a:ea typeface="Verdana"/>
              </a:rPr>
              <a:t>) in </a:t>
            </a:r>
            <a:r>
              <a:rPr lang="pt-BR" sz="4000" spc="-1" dirty="0" err="1">
                <a:solidFill>
                  <a:srgbClr val="000000"/>
                </a:solidFill>
                <a:uFill>
                  <a:solidFill>
                    <a:srgbClr val="FFFFFF"/>
                  </a:solidFill>
                </a:uFill>
                <a:latin typeface="Verdana"/>
                <a:ea typeface="Verdana"/>
              </a:rPr>
              <a:t>our</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analyses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Thus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these</a:t>
            </a:r>
            <a:r>
              <a:rPr lang="pt-BR" sz="4000" spc="-1" dirty="0">
                <a:solidFill>
                  <a:srgbClr val="000000"/>
                </a:solidFill>
                <a:uFill>
                  <a:solidFill>
                    <a:srgbClr val="FFFFFF"/>
                  </a:solidFill>
                </a:uFill>
                <a:latin typeface="Verdana"/>
                <a:ea typeface="Verdana"/>
              </a:rPr>
              <a:t> are </a:t>
            </a:r>
            <a:r>
              <a:rPr lang="pt-BR" sz="4000" spc="-1" dirty="0" err="1">
                <a:solidFill>
                  <a:srgbClr val="000000"/>
                </a:solidFill>
                <a:uFill>
                  <a:solidFill>
                    <a:srgbClr val="FFFFFF"/>
                  </a:solidFill>
                </a:uFill>
                <a:latin typeface="Verdana"/>
                <a:ea typeface="Verdana"/>
              </a:rPr>
              <a:t>the</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two</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next</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aims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of</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this</a:t>
            </a:r>
            <a:r>
              <a:rPr lang="pt-BR" sz="4000" spc="-1" dirty="0">
                <a:solidFill>
                  <a:srgbClr val="000000"/>
                </a:solidFill>
                <a:uFill>
                  <a:solidFill>
                    <a:srgbClr val="FFFFFF"/>
                  </a:solidFill>
                </a:uFill>
                <a:latin typeface="Verdana"/>
                <a:ea typeface="Verdana"/>
              </a:rPr>
              <a:t> </a:t>
            </a:r>
            <a:r>
              <a:rPr lang="pt-BR" sz="4000" spc="-1" dirty="0" err="1">
                <a:solidFill>
                  <a:srgbClr val="000000"/>
                </a:solidFill>
                <a:uFill>
                  <a:solidFill>
                    <a:srgbClr val="FFFFFF"/>
                  </a:solidFill>
                </a:uFill>
                <a:latin typeface="Verdana"/>
                <a:ea typeface="Verdana"/>
              </a:rPr>
              <a:t>project</a:t>
            </a:r>
            <a:r>
              <a:rPr lang="pt-BR" sz="4000" spc="-1" dirty="0">
                <a:solidFill>
                  <a:srgbClr val="000000"/>
                </a:solidFill>
                <a:uFill>
                  <a:solidFill>
                    <a:srgbClr val="FFFFFF"/>
                  </a:solidFill>
                </a:uFill>
                <a:latin typeface="Verdana"/>
                <a:ea typeface="Verdana"/>
              </a:rPr>
              <a:t>.</a:t>
            </a:r>
            <a:endParaRPr lang="pt-BR" sz="4000" spc="-1" dirty="0">
              <a:solidFill>
                <a:srgbClr val="000000"/>
              </a:solidFill>
              <a:uFill>
                <a:solidFill>
                  <a:srgbClr val="FFFFFF"/>
                </a:solidFill>
              </a:uFill>
            </a:endParaRPr>
          </a:p>
          <a:p>
            <a:pPr algn="just">
              <a:lnSpc>
                <a:spcPct val="100000"/>
              </a:lnSpc>
            </a:pPr>
            <a:endParaRPr lang="pt-BR" sz="4000" spc="-1" dirty="0">
              <a:solidFill>
                <a:srgbClr val="000000"/>
              </a:solidFill>
              <a:uFill>
                <a:solidFill>
                  <a:srgbClr val="FFFFFF"/>
                </a:solidFill>
              </a:uFill>
              <a:latin typeface="Verdana"/>
              <a:ea typeface="Verdana"/>
            </a:endParaRPr>
          </a:p>
        </p:txBody>
      </p:sp>
      <p:sp>
        <p:nvSpPr>
          <p:cNvPr id="6" name="TextBox 5"/>
          <p:cNvSpPr txBox="1"/>
          <p:nvPr/>
        </p:nvSpPr>
        <p:spPr>
          <a:xfrm>
            <a:off x="29136179" y="24707282"/>
            <a:ext cx="3239304" cy="2246769"/>
          </a:xfrm>
          <a:prstGeom prst="rect">
            <a:avLst/>
          </a:prstGeom>
          <a:noFill/>
        </p:spPr>
        <p:txBody>
          <a:bodyPr wrap="square" rtlCol="0">
            <a:spAutoFit/>
          </a:bodyPr>
          <a:lstStyle/>
          <a:p>
            <a:pPr algn="ctr"/>
            <a:r>
              <a:rPr lang="pt-BR" sz="2800" b="1" spc="-1" dirty="0">
                <a:solidFill>
                  <a:srgbClr val="000000"/>
                </a:solidFill>
                <a:uFill>
                  <a:solidFill>
                    <a:srgbClr val="FFFFFF"/>
                  </a:solidFill>
                </a:uFill>
                <a:latin typeface="Verdana"/>
                <a:ea typeface="Verdana"/>
              </a:rPr>
              <a:t>New mitogenomes:</a:t>
            </a:r>
            <a:endParaRPr lang="pt-BR" sz="4000" spc="-1" dirty="0">
              <a:solidFill>
                <a:srgbClr val="000000"/>
              </a:solidFill>
              <a:uFill>
                <a:solidFill>
                  <a:srgbClr val="FFFFFF"/>
                </a:solidFill>
              </a:uFill>
              <a:latin typeface="Verdana"/>
              <a:ea typeface="Verdana"/>
            </a:endParaRPr>
          </a:p>
          <a:p>
            <a:r>
              <a:rPr lang="pt-BR" sz="4000" spc="-1" dirty="0">
                <a:solidFill>
                  <a:srgbClr val="000000"/>
                </a:solidFill>
                <a:uFill>
                  <a:solidFill>
                    <a:srgbClr val="FFFFFF"/>
                  </a:solidFill>
                </a:uFill>
                <a:latin typeface="Verdana"/>
                <a:ea typeface="Verdana"/>
              </a:rPr>
              <a:t>● </a:t>
            </a:r>
            <a:r>
              <a:rPr lang="pt-BR" sz="2800" dirty="0"/>
              <a:t>Complete</a:t>
            </a:r>
          </a:p>
          <a:p>
            <a:r>
              <a:rPr lang="pt-BR" sz="4400" dirty="0"/>
              <a:t>○ </a:t>
            </a:r>
            <a:r>
              <a:rPr lang="pt-BR" sz="2800" dirty="0"/>
              <a:t>Partial</a:t>
            </a:r>
          </a:p>
        </p:txBody>
      </p:sp>
      <p:sp>
        <p:nvSpPr>
          <p:cNvPr id="66" name="CustomShape 9"/>
          <p:cNvSpPr/>
          <p:nvPr/>
        </p:nvSpPr>
        <p:spPr>
          <a:xfrm>
            <a:off x="16806720" y="29514430"/>
            <a:ext cx="14640840" cy="3240765"/>
          </a:xfrm>
          <a:prstGeom prst="rect">
            <a:avLst/>
          </a:prstGeom>
          <a:noFill/>
          <a:ln w="9360">
            <a:noFill/>
          </a:ln>
        </p:spPr>
        <p:style>
          <a:lnRef idx="0">
            <a:scrgbClr r="0" g="0" b="0"/>
          </a:lnRef>
          <a:fillRef idx="0">
            <a:scrgbClr r="0" g="0" b="0"/>
          </a:fillRef>
          <a:effectRef idx="0">
            <a:scrgbClr r="0" g="0" b="0"/>
          </a:effectRef>
          <a:fontRef idx="minor"/>
        </p:style>
        <p:txBody>
          <a:bodyPr lIns="81000" tIns="40320" rIns="81000" bIns="40320"/>
          <a:lstStyle/>
          <a:p>
            <a:pPr algn="just">
              <a:lnSpc>
                <a:spcPct val="100000"/>
              </a:lnSpc>
            </a:pPr>
            <a:endParaRPr lang="pt-BR" sz="4000" b="0" strike="noStrike" spc="-1" dirty="0">
              <a:solidFill>
                <a:srgbClr val="000000"/>
              </a:solidFill>
              <a:uFill>
                <a:solidFill>
                  <a:srgbClr val="FFFFFF"/>
                </a:solidFill>
              </a:uFill>
              <a:latin typeface="Arial"/>
            </a:endParaRPr>
          </a:p>
        </p:txBody>
      </p:sp>
      <p:sp>
        <p:nvSpPr>
          <p:cNvPr id="34" name="TextShape 15">
            <a:extLst>
              <a:ext uri="{FF2B5EF4-FFF2-40B4-BE49-F238E27FC236}">
                <a16:creationId xmlns:a16="http://schemas.microsoft.com/office/drawing/2014/main" id="{E6ED2E33-CF44-744B-A80F-8D6F52F96280}"/>
              </a:ext>
            </a:extLst>
          </p:cNvPr>
          <p:cNvSpPr txBox="1"/>
          <p:nvPr/>
        </p:nvSpPr>
        <p:spPr>
          <a:xfrm>
            <a:off x="889560" y="20742510"/>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a:solidFill>
                  <a:schemeClr val="bg1"/>
                </a:solidFill>
                <a:uFill>
                  <a:solidFill>
                    <a:srgbClr val="FFFFFF"/>
                  </a:solidFill>
                </a:uFill>
                <a:latin typeface="Verdana"/>
                <a:ea typeface="Verdana"/>
              </a:rPr>
              <a:t>Material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Methods</a:t>
            </a:r>
            <a:endParaRPr lang="pt-BR" sz="5400" b="0" strike="noStrike" spc="-1" dirty="0">
              <a:solidFill>
                <a:schemeClr val="bg1"/>
              </a:solidFill>
              <a:uFill>
                <a:solidFill>
                  <a:srgbClr val="FFFFFF"/>
                </a:solidFill>
              </a:uFill>
              <a:latin typeface="Arial"/>
            </a:endParaRPr>
          </a:p>
        </p:txBody>
      </p:sp>
      <p:sp>
        <p:nvSpPr>
          <p:cNvPr id="35" name="TextShape 15">
            <a:extLst>
              <a:ext uri="{FF2B5EF4-FFF2-40B4-BE49-F238E27FC236}">
                <a16:creationId xmlns:a16="http://schemas.microsoft.com/office/drawing/2014/main" id="{1588637C-EAF7-C548-A0EF-F4C154A24D08}"/>
              </a:ext>
            </a:extLst>
          </p:cNvPr>
          <p:cNvSpPr txBox="1"/>
          <p:nvPr/>
        </p:nvSpPr>
        <p:spPr>
          <a:xfrm>
            <a:off x="951728" y="29426177"/>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Results</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and</a:t>
            </a:r>
            <a:r>
              <a:rPr lang="pt-BR" sz="5400" b="1" i="1" strike="noStrike" spc="-1" dirty="0">
                <a:solidFill>
                  <a:schemeClr val="bg1"/>
                </a:solidFill>
                <a:uFill>
                  <a:solidFill>
                    <a:srgbClr val="FFFFFF"/>
                  </a:solidFill>
                </a:uFill>
                <a:latin typeface="Verdana"/>
                <a:ea typeface="Verdana"/>
              </a:rPr>
              <a:t> </a:t>
            </a:r>
            <a:r>
              <a:rPr lang="pt-BR" sz="5400" b="1" i="1" strike="noStrike" spc="-1" dirty="0" err="1">
                <a:solidFill>
                  <a:schemeClr val="bg1"/>
                </a:solidFill>
                <a:uFill>
                  <a:solidFill>
                    <a:srgbClr val="FFFFFF"/>
                  </a:solidFill>
                </a:uFill>
                <a:latin typeface="Verdana"/>
                <a:ea typeface="Verdana"/>
              </a:rPr>
              <a:t>Discussion</a:t>
            </a:r>
            <a:endParaRPr lang="pt-BR" sz="5400" b="0" strike="noStrike" spc="-1" dirty="0">
              <a:solidFill>
                <a:schemeClr val="bg1"/>
              </a:solidFill>
              <a:uFill>
                <a:solidFill>
                  <a:srgbClr val="FFFFFF"/>
                </a:solidFill>
              </a:uFill>
              <a:latin typeface="Arial"/>
            </a:endParaRPr>
          </a:p>
        </p:txBody>
      </p:sp>
      <p:sp>
        <p:nvSpPr>
          <p:cNvPr id="36" name="TextShape 15">
            <a:extLst>
              <a:ext uri="{FF2B5EF4-FFF2-40B4-BE49-F238E27FC236}">
                <a16:creationId xmlns:a16="http://schemas.microsoft.com/office/drawing/2014/main" id="{365769B4-6F5E-DA4D-8B72-7D5A622897A0}"/>
              </a:ext>
            </a:extLst>
          </p:cNvPr>
          <p:cNvSpPr txBox="1"/>
          <p:nvPr/>
        </p:nvSpPr>
        <p:spPr>
          <a:xfrm>
            <a:off x="16855200" y="37974674"/>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Acknowledgements</a:t>
            </a:r>
            <a:endParaRPr lang="pt-BR" sz="5400" b="0" strike="noStrike" spc="-1" dirty="0">
              <a:solidFill>
                <a:schemeClr val="bg1"/>
              </a:solidFill>
              <a:uFill>
                <a:solidFill>
                  <a:srgbClr val="FFFFFF"/>
                </a:solidFill>
              </a:uFill>
              <a:latin typeface="Arial"/>
            </a:endParaRPr>
          </a:p>
        </p:txBody>
      </p:sp>
      <p:sp>
        <p:nvSpPr>
          <p:cNvPr id="40" name="TextShape 15">
            <a:extLst>
              <a:ext uri="{FF2B5EF4-FFF2-40B4-BE49-F238E27FC236}">
                <a16:creationId xmlns:a16="http://schemas.microsoft.com/office/drawing/2014/main" id="{867C1278-594A-FD43-8ADA-6511D26DE68B}"/>
              </a:ext>
            </a:extLst>
          </p:cNvPr>
          <p:cNvSpPr txBox="1"/>
          <p:nvPr/>
        </p:nvSpPr>
        <p:spPr>
          <a:xfrm>
            <a:off x="16914195" y="32318067"/>
            <a:ext cx="14760000" cy="943696"/>
          </a:xfrm>
          <a:prstGeom prst="rect">
            <a:avLst/>
          </a:prstGeom>
          <a:solidFill>
            <a:srgbClr val="CD2E29"/>
          </a:solidFill>
          <a:ln>
            <a:noFill/>
          </a:ln>
        </p:spPr>
        <p:txBody>
          <a:bodyPr lIns="90000" tIns="45000" rIns="90000" bIns="45000"/>
          <a:lstStyle/>
          <a:p>
            <a:pPr algn="ctr">
              <a:lnSpc>
                <a:spcPct val="100000"/>
              </a:lnSpc>
              <a:spcBef>
                <a:spcPts val="2701"/>
              </a:spcBef>
            </a:pPr>
            <a:r>
              <a:rPr lang="pt-BR" sz="5400" b="1" i="1" strike="noStrike" spc="-1" dirty="0" err="1">
                <a:solidFill>
                  <a:schemeClr val="bg1"/>
                </a:solidFill>
                <a:uFill>
                  <a:solidFill>
                    <a:srgbClr val="FFFFFF"/>
                  </a:solidFill>
                </a:uFill>
                <a:latin typeface="Verdana"/>
                <a:ea typeface="Verdana"/>
              </a:rPr>
              <a:t>Conclusion</a:t>
            </a:r>
            <a:endParaRPr lang="pt-BR" sz="5400" b="0" strike="noStrike" spc="-1" dirty="0">
              <a:solidFill>
                <a:schemeClr val="bg1"/>
              </a:solidFill>
              <a:uFill>
                <a:solidFill>
                  <a:srgbClr val="FFFFFF"/>
                </a:solidFill>
              </a:uFill>
              <a:latin typeface="Arial"/>
            </a:endParaRPr>
          </a:p>
        </p:txBody>
      </p:sp>
      <p:sp>
        <p:nvSpPr>
          <p:cNvPr id="41" name="TextShape 15">
            <a:extLst>
              <a:ext uri="{FF2B5EF4-FFF2-40B4-BE49-F238E27FC236}">
                <a16:creationId xmlns:a16="http://schemas.microsoft.com/office/drawing/2014/main" id="{3AB1F72A-4B9E-8B4B-8F0A-1B36C0585053}"/>
              </a:ext>
            </a:extLst>
          </p:cNvPr>
          <p:cNvSpPr txBox="1"/>
          <p:nvPr/>
        </p:nvSpPr>
        <p:spPr>
          <a:xfrm flipV="1">
            <a:off x="742960" y="7325725"/>
            <a:ext cx="30602999" cy="270407"/>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
        <p:nvSpPr>
          <p:cNvPr id="43" name="TextShape 15">
            <a:extLst>
              <a:ext uri="{FF2B5EF4-FFF2-40B4-BE49-F238E27FC236}">
                <a16:creationId xmlns:a16="http://schemas.microsoft.com/office/drawing/2014/main" id="{158993DB-F338-0345-BE78-F1198FCA0C7E}"/>
              </a:ext>
            </a:extLst>
          </p:cNvPr>
          <p:cNvSpPr txBox="1"/>
          <p:nvPr/>
        </p:nvSpPr>
        <p:spPr>
          <a:xfrm flipV="1">
            <a:off x="739813" y="40550030"/>
            <a:ext cx="30934382" cy="375443"/>
          </a:xfrm>
          <a:prstGeom prst="rect">
            <a:avLst/>
          </a:prstGeom>
          <a:solidFill>
            <a:srgbClr val="CD2E29"/>
          </a:solidFill>
          <a:ln>
            <a:noFill/>
          </a:ln>
        </p:spPr>
        <p:txBody>
          <a:bodyPr lIns="90000" tIns="45000" rIns="90000" bIns="45000"/>
          <a:lstStyle/>
          <a:p>
            <a:pPr algn="ctr">
              <a:lnSpc>
                <a:spcPct val="100000"/>
              </a:lnSpc>
              <a:spcBef>
                <a:spcPts val="2701"/>
              </a:spcBef>
            </a:pPr>
            <a:endParaRPr lang="pt-BR" sz="5400" b="0" strike="noStrike" spc="-1" dirty="0">
              <a:solidFill>
                <a:schemeClr val="bg1"/>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4177</TotalTime>
  <Words>66</Words>
  <Application>Microsoft Macintosh PowerPoint</Application>
  <PresentationFormat>Personalizar</PresentationFormat>
  <Paragraphs>19</Paragraphs>
  <Slides>1</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Arial</vt:lpstr>
      <vt:lpstr>Calibri</vt:lpstr>
      <vt:lpstr>Calibri Light</vt:lpstr>
      <vt:lpstr>Symbol</vt:lpstr>
      <vt:lpstr>Times New Roman</vt:lpstr>
      <vt:lpstr>Verdana</vt:lpstr>
      <vt:lpstr>Wingdings</vt:lpstr>
      <vt:lpstr>Office Theme</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Usuario</dc:creator>
  <dc:description/>
  <cp:lastModifiedBy>Francisco Prosdocimi</cp:lastModifiedBy>
  <cp:revision>77</cp:revision>
  <cp:lastPrinted>2018-08-24T13:15:50Z</cp:lastPrinted>
  <dcterms:created xsi:type="dcterms:W3CDTF">2018-01-16T13:32:17Z</dcterms:created>
  <dcterms:modified xsi:type="dcterms:W3CDTF">2019-09-11T02:46:21Z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